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1"/>
  </p:normalViewPr>
  <p:slideViewPr>
    <p:cSldViewPr snapToGrid="0" snapToObjects="1">
      <p:cViewPr varScale="1">
        <p:scale>
          <a:sx n="108" d="100"/>
          <a:sy n="108" d="100"/>
        </p:scale>
        <p:origin x="7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E0DF1F-559C-4DF1-9943-162B0B36BC2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4D8A50F-1286-41AE-9B65-6FE6C82CF05A}">
      <dgm:prSet/>
      <dgm:spPr/>
      <dgm:t>
        <a:bodyPr/>
        <a:lstStyle/>
        <a:p>
          <a:r>
            <a:rPr lang="en-US"/>
            <a:t>Sloppy paraphrases that aren’t reworded enough.</a:t>
          </a:r>
        </a:p>
      </dgm:t>
    </dgm:pt>
    <dgm:pt modelId="{0BBED774-666E-4C96-BEE8-430070F4C511}" type="parTrans" cxnId="{28DAE8C4-5A21-4C38-9F4C-9D54216483D2}">
      <dgm:prSet/>
      <dgm:spPr/>
      <dgm:t>
        <a:bodyPr/>
        <a:lstStyle/>
        <a:p>
          <a:endParaRPr lang="en-US"/>
        </a:p>
      </dgm:t>
    </dgm:pt>
    <dgm:pt modelId="{83851532-30F1-4CBA-93F8-1E5C157A6AEC}" type="sibTrans" cxnId="{28DAE8C4-5A21-4C38-9F4C-9D54216483D2}">
      <dgm:prSet/>
      <dgm:spPr/>
      <dgm:t>
        <a:bodyPr/>
        <a:lstStyle/>
        <a:p>
          <a:endParaRPr lang="en-US"/>
        </a:p>
      </dgm:t>
    </dgm:pt>
    <dgm:pt modelId="{66E72197-2CC2-4F61-BAAA-30DB248A9245}">
      <dgm:prSet/>
      <dgm:spPr/>
      <dgm:t>
        <a:bodyPr/>
        <a:lstStyle/>
        <a:p>
          <a:r>
            <a:rPr lang="en-US"/>
            <a:t>Forgotten citations.</a:t>
          </a:r>
        </a:p>
      </dgm:t>
    </dgm:pt>
    <dgm:pt modelId="{3C09E660-9A4C-48B3-94A9-21F8A52C96DE}" type="parTrans" cxnId="{79B02A30-A69C-4928-B9D7-EA0C9C40035F}">
      <dgm:prSet/>
      <dgm:spPr/>
      <dgm:t>
        <a:bodyPr/>
        <a:lstStyle/>
        <a:p>
          <a:endParaRPr lang="en-US"/>
        </a:p>
      </dgm:t>
    </dgm:pt>
    <dgm:pt modelId="{89AC4E3F-BDCD-49E2-BF6C-9C38C4F98FE1}" type="sibTrans" cxnId="{79B02A30-A69C-4928-B9D7-EA0C9C40035F}">
      <dgm:prSet/>
      <dgm:spPr/>
      <dgm:t>
        <a:bodyPr/>
        <a:lstStyle/>
        <a:p>
          <a:endParaRPr lang="en-US"/>
        </a:p>
      </dgm:t>
    </dgm:pt>
    <dgm:pt modelId="{16D285B2-8559-41AE-B675-096AE69B5C89}">
      <dgm:prSet/>
      <dgm:spPr/>
      <dgm:t>
        <a:bodyPr/>
        <a:lstStyle/>
        <a:p>
          <a:r>
            <a:rPr lang="en-US"/>
            <a:t>Failure to put quotations around the quotes.</a:t>
          </a:r>
        </a:p>
      </dgm:t>
    </dgm:pt>
    <dgm:pt modelId="{0199B0F8-6F6C-4A3F-9E6D-78DC2882D315}" type="parTrans" cxnId="{CB46E367-3694-4433-92D4-AA2C47343E65}">
      <dgm:prSet/>
      <dgm:spPr/>
      <dgm:t>
        <a:bodyPr/>
        <a:lstStyle/>
        <a:p>
          <a:endParaRPr lang="en-US"/>
        </a:p>
      </dgm:t>
    </dgm:pt>
    <dgm:pt modelId="{29348802-CCF7-4619-9C50-9BF2CBCC7141}" type="sibTrans" cxnId="{CB46E367-3694-4433-92D4-AA2C47343E65}">
      <dgm:prSet/>
      <dgm:spPr/>
      <dgm:t>
        <a:bodyPr/>
        <a:lstStyle/>
        <a:p>
          <a:endParaRPr lang="en-US"/>
        </a:p>
      </dgm:t>
    </dgm:pt>
    <dgm:pt modelId="{AC697A9D-A18B-43E7-A98E-8BF281C77289}">
      <dgm:prSet/>
      <dgm:spPr/>
      <dgm:t>
        <a:bodyPr/>
        <a:lstStyle/>
        <a:p>
          <a:r>
            <a:rPr lang="en-US"/>
            <a:t>Using too many quotes and therefore failing to present enough original writing.</a:t>
          </a:r>
        </a:p>
      </dgm:t>
    </dgm:pt>
    <dgm:pt modelId="{071879BB-1FDF-4F3A-B9A2-1D31952D814F}" type="parTrans" cxnId="{A3816578-598A-46C9-B952-6E743E3A46AB}">
      <dgm:prSet/>
      <dgm:spPr/>
      <dgm:t>
        <a:bodyPr/>
        <a:lstStyle/>
        <a:p>
          <a:endParaRPr lang="en-US"/>
        </a:p>
      </dgm:t>
    </dgm:pt>
    <dgm:pt modelId="{2F37815C-D2AB-49A9-A7D1-2BFE962BCF4F}" type="sibTrans" cxnId="{A3816578-598A-46C9-B952-6E743E3A46AB}">
      <dgm:prSet/>
      <dgm:spPr/>
      <dgm:t>
        <a:bodyPr/>
        <a:lstStyle/>
        <a:p>
          <a:endParaRPr lang="en-US"/>
        </a:p>
      </dgm:t>
    </dgm:pt>
    <dgm:pt modelId="{BA3FDF97-FBE0-462D-822A-85CADB350212}">
      <dgm:prSet/>
      <dgm:spPr/>
      <dgm:t>
        <a:bodyPr/>
        <a:lstStyle/>
        <a:p>
          <a:r>
            <a:rPr lang="en-US"/>
            <a:t>Taking bits and pieces from more than one source and putting them together while still not properly quoting or paraphrasing.</a:t>
          </a:r>
        </a:p>
      </dgm:t>
    </dgm:pt>
    <dgm:pt modelId="{DA2ACF89-C7D5-4D82-A7C8-513ACB28BAFC}" type="parTrans" cxnId="{E42A4DEE-AD99-405F-B919-9D18D790EC85}">
      <dgm:prSet/>
      <dgm:spPr/>
      <dgm:t>
        <a:bodyPr/>
        <a:lstStyle/>
        <a:p>
          <a:endParaRPr lang="en-US"/>
        </a:p>
      </dgm:t>
    </dgm:pt>
    <dgm:pt modelId="{D9B99FC7-387F-45D1-87E1-5BE6E43AA9D0}" type="sibTrans" cxnId="{E42A4DEE-AD99-405F-B919-9D18D790EC85}">
      <dgm:prSet/>
      <dgm:spPr/>
      <dgm:t>
        <a:bodyPr/>
        <a:lstStyle/>
        <a:p>
          <a:endParaRPr lang="en-US"/>
        </a:p>
      </dgm:t>
    </dgm:pt>
    <dgm:pt modelId="{31498EE7-11A8-4BC5-88AD-764085DE7E07}">
      <dgm:prSet/>
      <dgm:spPr/>
      <dgm:t>
        <a:bodyPr/>
        <a:lstStyle/>
        <a:p>
          <a:r>
            <a:rPr lang="en-US"/>
            <a:t>Using information after losing track of the original source.</a:t>
          </a:r>
        </a:p>
      </dgm:t>
    </dgm:pt>
    <dgm:pt modelId="{78E84A0F-04A8-4204-B7A7-B37EC2DC0BCB}" type="parTrans" cxnId="{B74D8980-A8C4-4D73-B051-FAB4F2C6A401}">
      <dgm:prSet/>
      <dgm:spPr/>
      <dgm:t>
        <a:bodyPr/>
        <a:lstStyle/>
        <a:p>
          <a:endParaRPr lang="en-US"/>
        </a:p>
      </dgm:t>
    </dgm:pt>
    <dgm:pt modelId="{74565595-9363-4C63-B4D6-DCC8C518062C}" type="sibTrans" cxnId="{B74D8980-A8C4-4D73-B051-FAB4F2C6A401}">
      <dgm:prSet/>
      <dgm:spPr/>
      <dgm:t>
        <a:bodyPr/>
        <a:lstStyle/>
        <a:p>
          <a:endParaRPr lang="en-US"/>
        </a:p>
      </dgm:t>
    </dgm:pt>
    <dgm:pt modelId="{656C86D3-1CB1-4594-80FF-CBEE6454C794}">
      <dgm:prSet/>
      <dgm:spPr/>
      <dgm:t>
        <a:bodyPr/>
        <a:lstStyle/>
        <a:p>
          <a:r>
            <a:rPr lang="en-US"/>
            <a:t>Turning in assignments written for previous classes rather than writing an entirely new essay for the new assignment. </a:t>
          </a:r>
        </a:p>
      </dgm:t>
    </dgm:pt>
    <dgm:pt modelId="{55B4E615-65F6-42DC-AB2E-CB4FA5972273}" type="parTrans" cxnId="{A6CC3A8C-E743-4688-A411-6E5E086D405D}">
      <dgm:prSet/>
      <dgm:spPr/>
      <dgm:t>
        <a:bodyPr/>
        <a:lstStyle/>
        <a:p>
          <a:endParaRPr lang="en-US"/>
        </a:p>
      </dgm:t>
    </dgm:pt>
    <dgm:pt modelId="{E64AD9C5-58FD-4E22-B96A-724B9BE5CEE4}" type="sibTrans" cxnId="{A6CC3A8C-E743-4688-A411-6E5E086D405D}">
      <dgm:prSet/>
      <dgm:spPr/>
      <dgm:t>
        <a:bodyPr/>
        <a:lstStyle/>
        <a:p>
          <a:endParaRPr lang="en-US"/>
        </a:p>
      </dgm:t>
    </dgm:pt>
    <dgm:pt modelId="{592EC4B6-009B-EB48-A4F2-C2122D8C1923}" type="pres">
      <dgm:prSet presAssocID="{4FE0DF1F-559C-4DF1-9943-162B0B36BC21}" presName="vert0" presStyleCnt="0">
        <dgm:presLayoutVars>
          <dgm:dir/>
          <dgm:animOne val="branch"/>
          <dgm:animLvl val="lvl"/>
        </dgm:presLayoutVars>
      </dgm:prSet>
      <dgm:spPr/>
    </dgm:pt>
    <dgm:pt modelId="{90DFAFF3-0958-FA42-8295-6A412112BD65}" type="pres">
      <dgm:prSet presAssocID="{F4D8A50F-1286-41AE-9B65-6FE6C82CF05A}" presName="thickLine" presStyleLbl="alignNode1" presStyleIdx="0" presStyleCnt="7"/>
      <dgm:spPr/>
    </dgm:pt>
    <dgm:pt modelId="{E3535193-5D1D-084F-93D2-35D733DF92BE}" type="pres">
      <dgm:prSet presAssocID="{F4D8A50F-1286-41AE-9B65-6FE6C82CF05A}" presName="horz1" presStyleCnt="0"/>
      <dgm:spPr/>
    </dgm:pt>
    <dgm:pt modelId="{B7AA78CA-6DDB-FC4A-8A59-A7057616CAA6}" type="pres">
      <dgm:prSet presAssocID="{F4D8A50F-1286-41AE-9B65-6FE6C82CF05A}" presName="tx1" presStyleLbl="revTx" presStyleIdx="0" presStyleCnt="7"/>
      <dgm:spPr/>
    </dgm:pt>
    <dgm:pt modelId="{9493AEB7-4602-164B-837D-4C87B118E9C1}" type="pres">
      <dgm:prSet presAssocID="{F4D8A50F-1286-41AE-9B65-6FE6C82CF05A}" presName="vert1" presStyleCnt="0"/>
      <dgm:spPr/>
    </dgm:pt>
    <dgm:pt modelId="{5BFE2101-6935-9E4C-8F35-336C709DF07A}" type="pres">
      <dgm:prSet presAssocID="{66E72197-2CC2-4F61-BAAA-30DB248A9245}" presName="thickLine" presStyleLbl="alignNode1" presStyleIdx="1" presStyleCnt="7"/>
      <dgm:spPr/>
    </dgm:pt>
    <dgm:pt modelId="{9424759D-1F72-1249-A3DF-22284E3C639F}" type="pres">
      <dgm:prSet presAssocID="{66E72197-2CC2-4F61-BAAA-30DB248A9245}" presName="horz1" presStyleCnt="0"/>
      <dgm:spPr/>
    </dgm:pt>
    <dgm:pt modelId="{AC29E6BA-FF31-D247-B350-437C13D4857B}" type="pres">
      <dgm:prSet presAssocID="{66E72197-2CC2-4F61-BAAA-30DB248A9245}" presName="tx1" presStyleLbl="revTx" presStyleIdx="1" presStyleCnt="7"/>
      <dgm:spPr/>
    </dgm:pt>
    <dgm:pt modelId="{B14B7F21-5CCC-E74D-931E-E17904FAF314}" type="pres">
      <dgm:prSet presAssocID="{66E72197-2CC2-4F61-BAAA-30DB248A9245}" presName="vert1" presStyleCnt="0"/>
      <dgm:spPr/>
    </dgm:pt>
    <dgm:pt modelId="{5B16475D-017B-A541-BA8F-5FFDABECD943}" type="pres">
      <dgm:prSet presAssocID="{16D285B2-8559-41AE-B675-096AE69B5C89}" presName="thickLine" presStyleLbl="alignNode1" presStyleIdx="2" presStyleCnt="7"/>
      <dgm:spPr/>
    </dgm:pt>
    <dgm:pt modelId="{F80C553F-4E90-A248-AE72-750BE1EB3446}" type="pres">
      <dgm:prSet presAssocID="{16D285B2-8559-41AE-B675-096AE69B5C89}" presName="horz1" presStyleCnt="0"/>
      <dgm:spPr/>
    </dgm:pt>
    <dgm:pt modelId="{CC8D5C99-7405-A64A-8F31-C2D167EE367E}" type="pres">
      <dgm:prSet presAssocID="{16D285B2-8559-41AE-B675-096AE69B5C89}" presName="tx1" presStyleLbl="revTx" presStyleIdx="2" presStyleCnt="7"/>
      <dgm:spPr/>
    </dgm:pt>
    <dgm:pt modelId="{6C5B7E21-70FA-454F-9BAB-6DDB978057D4}" type="pres">
      <dgm:prSet presAssocID="{16D285B2-8559-41AE-B675-096AE69B5C89}" presName="vert1" presStyleCnt="0"/>
      <dgm:spPr/>
    </dgm:pt>
    <dgm:pt modelId="{7F1F767D-C762-1F4C-8952-7445319152C7}" type="pres">
      <dgm:prSet presAssocID="{AC697A9D-A18B-43E7-A98E-8BF281C77289}" presName="thickLine" presStyleLbl="alignNode1" presStyleIdx="3" presStyleCnt="7"/>
      <dgm:spPr/>
    </dgm:pt>
    <dgm:pt modelId="{94ADC57E-DDAF-A541-A748-7E894F168EA6}" type="pres">
      <dgm:prSet presAssocID="{AC697A9D-A18B-43E7-A98E-8BF281C77289}" presName="horz1" presStyleCnt="0"/>
      <dgm:spPr/>
    </dgm:pt>
    <dgm:pt modelId="{7EEB4CD5-337C-214D-9CE7-8CE87CA069F1}" type="pres">
      <dgm:prSet presAssocID="{AC697A9D-A18B-43E7-A98E-8BF281C77289}" presName="tx1" presStyleLbl="revTx" presStyleIdx="3" presStyleCnt="7"/>
      <dgm:spPr/>
    </dgm:pt>
    <dgm:pt modelId="{E8995BA2-1D60-DC4B-8D06-D575523A12F0}" type="pres">
      <dgm:prSet presAssocID="{AC697A9D-A18B-43E7-A98E-8BF281C77289}" presName="vert1" presStyleCnt="0"/>
      <dgm:spPr/>
    </dgm:pt>
    <dgm:pt modelId="{8FBDF04B-7808-A344-9549-445456375142}" type="pres">
      <dgm:prSet presAssocID="{BA3FDF97-FBE0-462D-822A-85CADB350212}" presName="thickLine" presStyleLbl="alignNode1" presStyleIdx="4" presStyleCnt="7"/>
      <dgm:spPr/>
    </dgm:pt>
    <dgm:pt modelId="{DC7192E2-6B4B-AF4E-A1C7-A6329DE63312}" type="pres">
      <dgm:prSet presAssocID="{BA3FDF97-FBE0-462D-822A-85CADB350212}" presName="horz1" presStyleCnt="0"/>
      <dgm:spPr/>
    </dgm:pt>
    <dgm:pt modelId="{03FEBD77-25E6-BC46-81EF-4EF1D776E5AB}" type="pres">
      <dgm:prSet presAssocID="{BA3FDF97-FBE0-462D-822A-85CADB350212}" presName="tx1" presStyleLbl="revTx" presStyleIdx="4" presStyleCnt="7"/>
      <dgm:spPr/>
    </dgm:pt>
    <dgm:pt modelId="{E574F6A6-37E2-EF45-8C31-EF131608FE67}" type="pres">
      <dgm:prSet presAssocID="{BA3FDF97-FBE0-462D-822A-85CADB350212}" presName="vert1" presStyleCnt="0"/>
      <dgm:spPr/>
    </dgm:pt>
    <dgm:pt modelId="{691C8C93-89B0-304C-8A92-7C8E50907963}" type="pres">
      <dgm:prSet presAssocID="{31498EE7-11A8-4BC5-88AD-764085DE7E07}" presName="thickLine" presStyleLbl="alignNode1" presStyleIdx="5" presStyleCnt="7"/>
      <dgm:spPr/>
    </dgm:pt>
    <dgm:pt modelId="{25BE687A-691D-FA44-8C40-06CBE83403BB}" type="pres">
      <dgm:prSet presAssocID="{31498EE7-11A8-4BC5-88AD-764085DE7E07}" presName="horz1" presStyleCnt="0"/>
      <dgm:spPr/>
    </dgm:pt>
    <dgm:pt modelId="{D038971E-E3D2-1740-B0C4-1949B129E5B6}" type="pres">
      <dgm:prSet presAssocID="{31498EE7-11A8-4BC5-88AD-764085DE7E07}" presName="tx1" presStyleLbl="revTx" presStyleIdx="5" presStyleCnt="7"/>
      <dgm:spPr/>
    </dgm:pt>
    <dgm:pt modelId="{BACD0C7D-8062-1C41-9F81-A6E8EC05A495}" type="pres">
      <dgm:prSet presAssocID="{31498EE7-11A8-4BC5-88AD-764085DE7E07}" presName="vert1" presStyleCnt="0"/>
      <dgm:spPr/>
    </dgm:pt>
    <dgm:pt modelId="{6C9A6CF7-A817-674C-8C8A-56647506A11A}" type="pres">
      <dgm:prSet presAssocID="{656C86D3-1CB1-4594-80FF-CBEE6454C794}" presName="thickLine" presStyleLbl="alignNode1" presStyleIdx="6" presStyleCnt="7"/>
      <dgm:spPr/>
    </dgm:pt>
    <dgm:pt modelId="{4D5C7674-2870-7E49-B38D-028E31952669}" type="pres">
      <dgm:prSet presAssocID="{656C86D3-1CB1-4594-80FF-CBEE6454C794}" presName="horz1" presStyleCnt="0"/>
      <dgm:spPr/>
    </dgm:pt>
    <dgm:pt modelId="{08F2E7ED-8E9C-2846-86B3-C145FF6FFB48}" type="pres">
      <dgm:prSet presAssocID="{656C86D3-1CB1-4594-80FF-CBEE6454C794}" presName="tx1" presStyleLbl="revTx" presStyleIdx="6" presStyleCnt="7"/>
      <dgm:spPr/>
    </dgm:pt>
    <dgm:pt modelId="{EB248F00-9C46-784F-B305-7E6D42E728C7}" type="pres">
      <dgm:prSet presAssocID="{656C86D3-1CB1-4594-80FF-CBEE6454C794}" presName="vert1" presStyleCnt="0"/>
      <dgm:spPr/>
    </dgm:pt>
  </dgm:ptLst>
  <dgm:cxnLst>
    <dgm:cxn modelId="{E389F321-4840-124D-8116-FE7C45887CC7}" type="presOf" srcId="{16D285B2-8559-41AE-B675-096AE69B5C89}" destId="{CC8D5C99-7405-A64A-8F31-C2D167EE367E}" srcOrd="0" destOrd="0" presId="urn:microsoft.com/office/officeart/2008/layout/LinedList"/>
    <dgm:cxn modelId="{79B02A30-A69C-4928-B9D7-EA0C9C40035F}" srcId="{4FE0DF1F-559C-4DF1-9943-162B0B36BC21}" destId="{66E72197-2CC2-4F61-BAAA-30DB248A9245}" srcOrd="1" destOrd="0" parTransId="{3C09E660-9A4C-48B3-94A9-21F8A52C96DE}" sibTransId="{89AC4E3F-BDCD-49E2-BF6C-9C38C4F98FE1}"/>
    <dgm:cxn modelId="{0D728633-3105-B84E-9989-8419F4B964E6}" type="presOf" srcId="{F4D8A50F-1286-41AE-9B65-6FE6C82CF05A}" destId="{B7AA78CA-6DDB-FC4A-8A59-A7057616CAA6}" srcOrd="0" destOrd="0" presId="urn:microsoft.com/office/officeart/2008/layout/LinedList"/>
    <dgm:cxn modelId="{789B143E-69A1-0146-B389-E71F9D45C198}" type="presOf" srcId="{BA3FDF97-FBE0-462D-822A-85CADB350212}" destId="{03FEBD77-25E6-BC46-81EF-4EF1D776E5AB}" srcOrd="0" destOrd="0" presId="urn:microsoft.com/office/officeart/2008/layout/LinedList"/>
    <dgm:cxn modelId="{35C1BF4F-3B1B-CE4A-BEE2-BCBE921E523F}" type="presOf" srcId="{66E72197-2CC2-4F61-BAAA-30DB248A9245}" destId="{AC29E6BA-FF31-D247-B350-437C13D4857B}" srcOrd="0" destOrd="0" presId="urn:microsoft.com/office/officeart/2008/layout/LinedList"/>
    <dgm:cxn modelId="{42767660-A9DA-FE40-A565-55DBD40DFDCB}" type="presOf" srcId="{656C86D3-1CB1-4594-80FF-CBEE6454C794}" destId="{08F2E7ED-8E9C-2846-86B3-C145FF6FFB48}" srcOrd="0" destOrd="0" presId="urn:microsoft.com/office/officeart/2008/layout/LinedList"/>
    <dgm:cxn modelId="{CB46E367-3694-4433-92D4-AA2C47343E65}" srcId="{4FE0DF1F-559C-4DF1-9943-162B0B36BC21}" destId="{16D285B2-8559-41AE-B675-096AE69B5C89}" srcOrd="2" destOrd="0" parTransId="{0199B0F8-6F6C-4A3F-9E6D-78DC2882D315}" sibTransId="{29348802-CCF7-4619-9C50-9BF2CBCC7141}"/>
    <dgm:cxn modelId="{5A845175-0021-554A-8F81-8F077C8A7DE6}" type="presOf" srcId="{31498EE7-11A8-4BC5-88AD-764085DE7E07}" destId="{D038971E-E3D2-1740-B0C4-1949B129E5B6}" srcOrd="0" destOrd="0" presId="urn:microsoft.com/office/officeart/2008/layout/LinedList"/>
    <dgm:cxn modelId="{A3816578-598A-46C9-B952-6E743E3A46AB}" srcId="{4FE0DF1F-559C-4DF1-9943-162B0B36BC21}" destId="{AC697A9D-A18B-43E7-A98E-8BF281C77289}" srcOrd="3" destOrd="0" parTransId="{071879BB-1FDF-4F3A-B9A2-1D31952D814F}" sibTransId="{2F37815C-D2AB-49A9-A7D1-2BFE962BCF4F}"/>
    <dgm:cxn modelId="{B74D8980-A8C4-4D73-B051-FAB4F2C6A401}" srcId="{4FE0DF1F-559C-4DF1-9943-162B0B36BC21}" destId="{31498EE7-11A8-4BC5-88AD-764085DE7E07}" srcOrd="5" destOrd="0" parTransId="{78E84A0F-04A8-4204-B7A7-B37EC2DC0BCB}" sibTransId="{74565595-9363-4C63-B4D6-DCC8C518062C}"/>
    <dgm:cxn modelId="{A6CC3A8C-E743-4688-A411-6E5E086D405D}" srcId="{4FE0DF1F-559C-4DF1-9943-162B0B36BC21}" destId="{656C86D3-1CB1-4594-80FF-CBEE6454C794}" srcOrd="6" destOrd="0" parTransId="{55B4E615-65F6-42DC-AB2E-CB4FA5972273}" sibTransId="{E64AD9C5-58FD-4E22-B96A-724B9BE5CEE4}"/>
    <dgm:cxn modelId="{894FDEAA-A4CC-D34E-9A5F-93A759C6A8FE}" type="presOf" srcId="{AC697A9D-A18B-43E7-A98E-8BF281C77289}" destId="{7EEB4CD5-337C-214D-9CE7-8CE87CA069F1}" srcOrd="0" destOrd="0" presId="urn:microsoft.com/office/officeart/2008/layout/LinedList"/>
    <dgm:cxn modelId="{28DAE8C4-5A21-4C38-9F4C-9D54216483D2}" srcId="{4FE0DF1F-559C-4DF1-9943-162B0B36BC21}" destId="{F4D8A50F-1286-41AE-9B65-6FE6C82CF05A}" srcOrd="0" destOrd="0" parTransId="{0BBED774-666E-4C96-BEE8-430070F4C511}" sibTransId="{83851532-30F1-4CBA-93F8-1E5C157A6AEC}"/>
    <dgm:cxn modelId="{45ED38CE-0B3B-DE40-B92E-8BF7F3276B89}" type="presOf" srcId="{4FE0DF1F-559C-4DF1-9943-162B0B36BC21}" destId="{592EC4B6-009B-EB48-A4F2-C2122D8C1923}" srcOrd="0" destOrd="0" presId="urn:microsoft.com/office/officeart/2008/layout/LinedList"/>
    <dgm:cxn modelId="{E42A4DEE-AD99-405F-B919-9D18D790EC85}" srcId="{4FE0DF1F-559C-4DF1-9943-162B0B36BC21}" destId="{BA3FDF97-FBE0-462D-822A-85CADB350212}" srcOrd="4" destOrd="0" parTransId="{DA2ACF89-C7D5-4D82-A7C8-513ACB28BAFC}" sibTransId="{D9B99FC7-387F-45D1-87E1-5BE6E43AA9D0}"/>
    <dgm:cxn modelId="{89B81C4C-6C47-6949-913F-406BEA28AD4B}" type="presParOf" srcId="{592EC4B6-009B-EB48-A4F2-C2122D8C1923}" destId="{90DFAFF3-0958-FA42-8295-6A412112BD65}" srcOrd="0" destOrd="0" presId="urn:microsoft.com/office/officeart/2008/layout/LinedList"/>
    <dgm:cxn modelId="{0727DF40-A7CA-804C-8F83-166065E20445}" type="presParOf" srcId="{592EC4B6-009B-EB48-A4F2-C2122D8C1923}" destId="{E3535193-5D1D-084F-93D2-35D733DF92BE}" srcOrd="1" destOrd="0" presId="urn:microsoft.com/office/officeart/2008/layout/LinedList"/>
    <dgm:cxn modelId="{15645923-A69C-C34C-99BF-D25EF008CDAB}" type="presParOf" srcId="{E3535193-5D1D-084F-93D2-35D733DF92BE}" destId="{B7AA78CA-6DDB-FC4A-8A59-A7057616CAA6}" srcOrd="0" destOrd="0" presId="urn:microsoft.com/office/officeart/2008/layout/LinedList"/>
    <dgm:cxn modelId="{A1BF719C-37AF-104C-BFF0-3E3698DA5698}" type="presParOf" srcId="{E3535193-5D1D-084F-93D2-35D733DF92BE}" destId="{9493AEB7-4602-164B-837D-4C87B118E9C1}" srcOrd="1" destOrd="0" presId="urn:microsoft.com/office/officeart/2008/layout/LinedList"/>
    <dgm:cxn modelId="{9EFEEA89-9288-474A-AE48-2C208FE2C560}" type="presParOf" srcId="{592EC4B6-009B-EB48-A4F2-C2122D8C1923}" destId="{5BFE2101-6935-9E4C-8F35-336C709DF07A}" srcOrd="2" destOrd="0" presId="urn:microsoft.com/office/officeart/2008/layout/LinedList"/>
    <dgm:cxn modelId="{C31F8D71-66A8-574C-BB19-4A004FEB1BD2}" type="presParOf" srcId="{592EC4B6-009B-EB48-A4F2-C2122D8C1923}" destId="{9424759D-1F72-1249-A3DF-22284E3C639F}" srcOrd="3" destOrd="0" presId="urn:microsoft.com/office/officeart/2008/layout/LinedList"/>
    <dgm:cxn modelId="{19010930-9309-B149-A832-8942B2717A81}" type="presParOf" srcId="{9424759D-1F72-1249-A3DF-22284E3C639F}" destId="{AC29E6BA-FF31-D247-B350-437C13D4857B}" srcOrd="0" destOrd="0" presId="urn:microsoft.com/office/officeart/2008/layout/LinedList"/>
    <dgm:cxn modelId="{C4E5FB53-CD79-8B4F-BD16-C87665D4BA10}" type="presParOf" srcId="{9424759D-1F72-1249-A3DF-22284E3C639F}" destId="{B14B7F21-5CCC-E74D-931E-E17904FAF314}" srcOrd="1" destOrd="0" presId="urn:microsoft.com/office/officeart/2008/layout/LinedList"/>
    <dgm:cxn modelId="{D94191A0-8D25-C84D-92BF-ABB8C56B5690}" type="presParOf" srcId="{592EC4B6-009B-EB48-A4F2-C2122D8C1923}" destId="{5B16475D-017B-A541-BA8F-5FFDABECD943}" srcOrd="4" destOrd="0" presId="urn:microsoft.com/office/officeart/2008/layout/LinedList"/>
    <dgm:cxn modelId="{F0A1E34E-0DC0-CF4E-BE73-9D2A0F18C9B6}" type="presParOf" srcId="{592EC4B6-009B-EB48-A4F2-C2122D8C1923}" destId="{F80C553F-4E90-A248-AE72-750BE1EB3446}" srcOrd="5" destOrd="0" presId="urn:microsoft.com/office/officeart/2008/layout/LinedList"/>
    <dgm:cxn modelId="{D8D2F31E-379A-924C-96F0-2CF3AFECBAFD}" type="presParOf" srcId="{F80C553F-4E90-A248-AE72-750BE1EB3446}" destId="{CC8D5C99-7405-A64A-8F31-C2D167EE367E}" srcOrd="0" destOrd="0" presId="urn:microsoft.com/office/officeart/2008/layout/LinedList"/>
    <dgm:cxn modelId="{62167268-59D4-6E48-9622-18F8FF98459F}" type="presParOf" srcId="{F80C553F-4E90-A248-AE72-750BE1EB3446}" destId="{6C5B7E21-70FA-454F-9BAB-6DDB978057D4}" srcOrd="1" destOrd="0" presId="urn:microsoft.com/office/officeart/2008/layout/LinedList"/>
    <dgm:cxn modelId="{47DC4A47-9742-C246-9819-258D5710A4CE}" type="presParOf" srcId="{592EC4B6-009B-EB48-A4F2-C2122D8C1923}" destId="{7F1F767D-C762-1F4C-8952-7445319152C7}" srcOrd="6" destOrd="0" presId="urn:microsoft.com/office/officeart/2008/layout/LinedList"/>
    <dgm:cxn modelId="{4CAD9B3D-9241-1A46-9557-1896089B9B91}" type="presParOf" srcId="{592EC4B6-009B-EB48-A4F2-C2122D8C1923}" destId="{94ADC57E-DDAF-A541-A748-7E894F168EA6}" srcOrd="7" destOrd="0" presId="urn:microsoft.com/office/officeart/2008/layout/LinedList"/>
    <dgm:cxn modelId="{225D92C2-A3A4-0244-BBFC-30A2F9ED2698}" type="presParOf" srcId="{94ADC57E-DDAF-A541-A748-7E894F168EA6}" destId="{7EEB4CD5-337C-214D-9CE7-8CE87CA069F1}" srcOrd="0" destOrd="0" presId="urn:microsoft.com/office/officeart/2008/layout/LinedList"/>
    <dgm:cxn modelId="{488A902D-0E2B-E744-A860-D052C5DB80D5}" type="presParOf" srcId="{94ADC57E-DDAF-A541-A748-7E894F168EA6}" destId="{E8995BA2-1D60-DC4B-8D06-D575523A12F0}" srcOrd="1" destOrd="0" presId="urn:microsoft.com/office/officeart/2008/layout/LinedList"/>
    <dgm:cxn modelId="{E8CD0A43-02C3-6847-8E0E-CDB5EFE08B19}" type="presParOf" srcId="{592EC4B6-009B-EB48-A4F2-C2122D8C1923}" destId="{8FBDF04B-7808-A344-9549-445456375142}" srcOrd="8" destOrd="0" presId="urn:microsoft.com/office/officeart/2008/layout/LinedList"/>
    <dgm:cxn modelId="{7F5E8195-7F4E-6345-85AA-96111E1CA21D}" type="presParOf" srcId="{592EC4B6-009B-EB48-A4F2-C2122D8C1923}" destId="{DC7192E2-6B4B-AF4E-A1C7-A6329DE63312}" srcOrd="9" destOrd="0" presId="urn:microsoft.com/office/officeart/2008/layout/LinedList"/>
    <dgm:cxn modelId="{F8291543-E2EA-904E-95B1-D78F79AD17E0}" type="presParOf" srcId="{DC7192E2-6B4B-AF4E-A1C7-A6329DE63312}" destId="{03FEBD77-25E6-BC46-81EF-4EF1D776E5AB}" srcOrd="0" destOrd="0" presId="urn:microsoft.com/office/officeart/2008/layout/LinedList"/>
    <dgm:cxn modelId="{1F64AC20-3B1B-3942-B103-E3B18760FE11}" type="presParOf" srcId="{DC7192E2-6B4B-AF4E-A1C7-A6329DE63312}" destId="{E574F6A6-37E2-EF45-8C31-EF131608FE67}" srcOrd="1" destOrd="0" presId="urn:microsoft.com/office/officeart/2008/layout/LinedList"/>
    <dgm:cxn modelId="{A099236D-B663-9748-A0FD-8663783A17F9}" type="presParOf" srcId="{592EC4B6-009B-EB48-A4F2-C2122D8C1923}" destId="{691C8C93-89B0-304C-8A92-7C8E50907963}" srcOrd="10" destOrd="0" presId="urn:microsoft.com/office/officeart/2008/layout/LinedList"/>
    <dgm:cxn modelId="{91D5B89E-4787-3243-98F6-4AFC2A0F66F6}" type="presParOf" srcId="{592EC4B6-009B-EB48-A4F2-C2122D8C1923}" destId="{25BE687A-691D-FA44-8C40-06CBE83403BB}" srcOrd="11" destOrd="0" presId="urn:microsoft.com/office/officeart/2008/layout/LinedList"/>
    <dgm:cxn modelId="{C707B921-65EB-204C-B1B9-64765AA20C39}" type="presParOf" srcId="{25BE687A-691D-FA44-8C40-06CBE83403BB}" destId="{D038971E-E3D2-1740-B0C4-1949B129E5B6}" srcOrd="0" destOrd="0" presId="urn:microsoft.com/office/officeart/2008/layout/LinedList"/>
    <dgm:cxn modelId="{6018538F-BF80-A744-8676-C16D7EA32B95}" type="presParOf" srcId="{25BE687A-691D-FA44-8C40-06CBE83403BB}" destId="{BACD0C7D-8062-1C41-9F81-A6E8EC05A495}" srcOrd="1" destOrd="0" presId="urn:microsoft.com/office/officeart/2008/layout/LinedList"/>
    <dgm:cxn modelId="{7B46A19F-8F63-814D-B39B-46D2E1CDD640}" type="presParOf" srcId="{592EC4B6-009B-EB48-A4F2-C2122D8C1923}" destId="{6C9A6CF7-A817-674C-8C8A-56647506A11A}" srcOrd="12" destOrd="0" presId="urn:microsoft.com/office/officeart/2008/layout/LinedList"/>
    <dgm:cxn modelId="{3EC4E754-F6A8-B240-A8BE-F661D7794E51}" type="presParOf" srcId="{592EC4B6-009B-EB48-A4F2-C2122D8C1923}" destId="{4D5C7674-2870-7E49-B38D-028E31952669}" srcOrd="13" destOrd="0" presId="urn:microsoft.com/office/officeart/2008/layout/LinedList"/>
    <dgm:cxn modelId="{DA8CB09E-B7D0-3E41-8644-79DF38048F22}" type="presParOf" srcId="{4D5C7674-2870-7E49-B38D-028E31952669}" destId="{08F2E7ED-8E9C-2846-86B3-C145FF6FFB48}" srcOrd="0" destOrd="0" presId="urn:microsoft.com/office/officeart/2008/layout/LinedList"/>
    <dgm:cxn modelId="{5CB7EB13-2E94-0341-9CC9-D1766B98B3C5}" type="presParOf" srcId="{4D5C7674-2870-7E49-B38D-028E31952669}" destId="{EB248F00-9C46-784F-B305-7E6D42E728C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FAFF3-0958-FA42-8295-6A412112BD65}">
      <dsp:nvSpPr>
        <dsp:cNvPr id="0" name=""/>
        <dsp:cNvSpPr/>
      </dsp:nvSpPr>
      <dsp:spPr>
        <a:xfrm>
          <a:off x="0" y="574"/>
          <a:ext cx="7012370" cy="0"/>
        </a:xfrm>
        <a:prstGeom prst="line">
          <a:avLst/>
        </a:prstGeom>
        <a:solidFill>
          <a:schemeClr val="accent2">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AA78CA-6DDB-FC4A-8A59-A7057616CAA6}">
      <dsp:nvSpPr>
        <dsp:cNvPr id="0" name=""/>
        <dsp:cNvSpPr/>
      </dsp:nvSpPr>
      <dsp:spPr>
        <a:xfrm>
          <a:off x="0" y="574"/>
          <a:ext cx="7012370" cy="67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Sloppy paraphrases that aren’t reworded enough.</a:t>
          </a:r>
        </a:p>
      </dsp:txBody>
      <dsp:txXfrm>
        <a:off x="0" y="574"/>
        <a:ext cx="7012370" cy="672568"/>
      </dsp:txXfrm>
    </dsp:sp>
    <dsp:sp modelId="{5BFE2101-6935-9E4C-8F35-336C709DF07A}">
      <dsp:nvSpPr>
        <dsp:cNvPr id="0" name=""/>
        <dsp:cNvSpPr/>
      </dsp:nvSpPr>
      <dsp:spPr>
        <a:xfrm>
          <a:off x="0" y="673143"/>
          <a:ext cx="7012370" cy="0"/>
        </a:xfrm>
        <a:prstGeom prst="line">
          <a:avLst/>
        </a:prstGeom>
        <a:solidFill>
          <a:schemeClr val="accent2">
            <a:hueOff val="-249454"/>
            <a:satOff val="-112"/>
            <a:lumOff val="1176"/>
            <a:alphaOff val="0"/>
          </a:schemeClr>
        </a:solidFill>
        <a:ln w="22225" cap="rnd" cmpd="sng" algn="ctr">
          <a:solidFill>
            <a:schemeClr val="accent2">
              <a:hueOff val="-249454"/>
              <a:satOff val="-112"/>
              <a:lumOff val="11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29E6BA-FF31-D247-B350-437C13D4857B}">
      <dsp:nvSpPr>
        <dsp:cNvPr id="0" name=""/>
        <dsp:cNvSpPr/>
      </dsp:nvSpPr>
      <dsp:spPr>
        <a:xfrm>
          <a:off x="0" y="673143"/>
          <a:ext cx="7012370" cy="67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Forgotten citations.</a:t>
          </a:r>
        </a:p>
      </dsp:txBody>
      <dsp:txXfrm>
        <a:off x="0" y="673143"/>
        <a:ext cx="7012370" cy="672568"/>
      </dsp:txXfrm>
    </dsp:sp>
    <dsp:sp modelId="{5B16475D-017B-A541-BA8F-5FFDABECD943}">
      <dsp:nvSpPr>
        <dsp:cNvPr id="0" name=""/>
        <dsp:cNvSpPr/>
      </dsp:nvSpPr>
      <dsp:spPr>
        <a:xfrm>
          <a:off x="0" y="1345712"/>
          <a:ext cx="7012370" cy="0"/>
        </a:xfrm>
        <a:prstGeom prst="line">
          <a:avLst/>
        </a:prstGeom>
        <a:solidFill>
          <a:schemeClr val="accent2">
            <a:hueOff val="-498908"/>
            <a:satOff val="-225"/>
            <a:lumOff val="2352"/>
            <a:alphaOff val="0"/>
          </a:schemeClr>
        </a:solidFill>
        <a:ln w="22225" cap="rnd" cmpd="sng" algn="ctr">
          <a:solidFill>
            <a:schemeClr val="accent2">
              <a:hueOff val="-498908"/>
              <a:satOff val="-225"/>
              <a:lumOff val="23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8D5C99-7405-A64A-8F31-C2D167EE367E}">
      <dsp:nvSpPr>
        <dsp:cNvPr id="0" name=""/>
        <dsp:cNvSpPr/>
      </dsp:nvSpPr>
      <dsp:spPr>
        <a:xfrm>
          <a:off x="0" y="1345712"/>
          <a:ext cx="7012370" cy="67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Failure to put quotations around the quotes.</a:t>
          </a:r>
        </a:p>
      </dsp:txBody>
      <dsp:txXfrm>
        <a:off x="0" y="1345712"/>
        <a:ext cx="7012370" cy="672568"/>
      </dsp:txXfrm>
    </dsp:sp>
    <dsp:sp modelId="{7F1F767D-C762-1F4C-8952-7445319152C7}">
      <dsp:nvSpPr>
        <dsp:cNvPr id="0" name=""/>
        <dsp:cNvSpPr/>
      </dsp:nvSpPr>
      <dsp:spPr>
        <a:xfrm>
          <a:off x="0" y="2018281"/>
          <a:ext cx="7012370" cy="0"/>
        </a:xfrm>
        <a:prstGeom prst="line">
          <a:avLst/>
        </a:prstGeom>
        <a:solidFill>
          <a:schemeClr val="accent2">
            <a:hueOff val="-748362"/>
            <a:satOff val="-337"/>
            <a:lumOff val="3529"/>
            <a:alphaOff val="0"/>
          </a:schemeClr>
        </a:solidFill>
        <a:ln w="22225" cap="rnd" cmpd="sng" algn="ctr">
          <a:solidFill>
            <a:schemeClr val="accent2">
              <a:hueOff val="-748362"/>
              <a:satOff val="-337"/>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EB4CD5-337C-214D-9CE7-8CE87CA069F1}">
      <dsp:nvSpPr>
        <dsp:cNvPr id="0" name=""/>
        <dsp:cNvSpPr/>
      </dsp:nvSpPr>
      <dsp:spPr>
        <a:xfrm>
          <a:off x="0" y="2018281"/>
          <a:ext cx="7012370" cy="67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Using too many quotes and therefore failing to present enough original writing.</a:t>
          </a:r>
        </a:p>
      </dsp:txBody>
      <dsp:txXfrm>
        <a:off x="0" y="2018281"/>
        <a:ext cx="7012370" cy="672568"/>
      </dsp:txXfrm>
    </dsp:sp>
    <dsp:sp modelId="{8FBDF04B-7808-A344-9549-445456375142}">
      <dsp:nvSpPr>
        <dsp:cNvPr id="0" name=""/>
        <dsp:cNvSpPr/>
      </dsp:nvSpPr>
      <dsp:spPr>
        <a:xfrm>
          <a:off x="0" y="2690849"/>
          <a:ext cx="7012370" cy="0"/>
        </a:xfrm>
        <a:prstGeom prst="line">
          <a:avLst/>
        </a:prstGeom>
        <a:solidFill>
          <a:schemeClr val="accent2">
            <a:hueOff val="-997815"/>
            <a:satOff val="-449"/>
            <a:lumOff val="4705"/>
            <a:alphaOff val="0"/>
          </a:schemeClr>
        </a:solidFill>
        <a:ln w="22225" cap="rnd" cmpd="sng" algn="ctr">
          <a:solidFill>
            <a:schemeClr val="accent2">
              <a:hueOff val="-997815"/>
              <a:satOff val="-449"/>
              <a:lumOff val="470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FEBD77-25E6-BC46-81EF-4EF1D776E5AB}">
      <dsp:nvSpPr>
        <dsp:cNvPr id="0" name=""/>
        <dsp:cNvSpPr/>
      </dsp:nvSpPr>
      <dsp:spPr>
        <a:xfrm>
          <a:off x="0" y="2690849"/>
          <a:ext cx="7012370" cy="67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Taking bits and pieces from more than one source and putting them together while still not properly quoting or paraphrasing.</a:t>
          </a:r>
        </a:p>
      </dsp:txBody>
      <dsp:txXfrm>
        <a:off x="0" y="2690849"/>
        <a:ext cx="7012370" cy="672568"/>
      </dsp:txXfrm>
    </dsp:sp>
    <dsp:sp modelId="{691C8C93-89B0-304C-8A92-7C8E50907963}">
      <dsp:nvSpPr>
        <dsp:cNvPr id="0" name=""/>
        <dsp:cNvSpPr/>
      </dsp:nvSpPr>
      <dsp:spPr>
        <a:xfrm>
          <a:off x="0" y="3363418"/>
          <a:ext cx="7012370" cy="0"/>
        </a:xfrm>
        <a:prstGeom prst="line">
          <a:avLst/>
        </a:prstGeom>
        <a:solidFill>
          <a:schemeClr val="accent2">
            <a:hueOff val="-1247269"/>
            <a:satOff val="-562"/>
            <a:lumOff val="5881"/>
            <a:alphaOff val="0"/>
          </a:schemeClr>
        </a:solidFill>
        <a:ln w="22225" cap="rnd" cmpd="sng" algn="ctr">
          <a:solidFill>
            <a:schemeClr val="accent2">
              <a:hueOff val="-1247269"/>
              <a:satOff val="-562"/>
              <a:lumOff val="58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38971E-E3D2-1740-B0C4-1949B129E5B6}">
      <dsp:nvSpPr>
        <dsp:cNvPr id="0" name=""/>
        <dsp:cNvSpPr/>
      </dsp:nvSpPr>
      <dsp:spPr>
        <a:xfrm>
          <a:off x="0" y="3363418"/>
          <a:ext cx="7012370" cy="67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Using information after losing track of the original source.</a:t>
          </a:r>
        </a:p>
      </dsp:txBody>
      <dsp:txXfrm>
        <a:off x="0" y="3363418"/>
        <a:ext cx="7012370" cy="672568"/>
      </dsp:txXfrm>
    </dsp:sp>
    <dsp:sp modelId="{6C9A6CF7-A817-674C-8C8A-56647506A11A}">
      <dsp:nvSpPr>
        <dsp:cNvPr id="0" name=""/>
        <dsp:cNvSpPr/>
      </dsp:nvSpPr>
      <dsp:spPr>
        <a:xfrm>
          <a:off x="0" y="4035987"/>
          <a:ext cx="7012370" cy="0"/>
        </a:xfrm>
        <a:prstGeom prst="line">
          <a:avLst/>
        </a:prstGeom>
        <a:solidFill>
          <a:schemeClr val="accent2">
            <a:hueOff val="-1496723"/>
            <a:satOff val="-674"/>
            <a:lumOff val="7057"/>
            <a:alphaOff val="0"/>
          </a:schemeClr>
        </a:solidFill>
        <a:ln w="22225" cap="rnd" cmpd="sng" algn="ctr">
          <a:solidFill>
            <a:schemeClr val="accent2">
              <a:hueOff val="-1496723"/>
              <a:satOff val="-674"/>
              <a:lumOff val="70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F2E7ED-8E9C-2846-86B3-C145FF6FFB48}">
      <dsp:nvSpPr>
        <dsp:cNvPr id="0" name=""/>
        <dsp:cNvSpPr/>
      </dsp:nvSpPr>
      <dsp:spPr>
        <a:xfrm>
          <a:off x="0" y="4035987"/>
          <a:ext cx="7012370" cy="67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Turning in assignments written for previous classes rather than writing an entirely new essay for the new assignment. </a:t>
          </a:r>
        </a:p>
      </dsp:txBody>
      <dsp:txXfrm>
        <a:off x="0" y="4035987"/>
        <a:ext cx="7012370" cy="67256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9/24/20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7885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80532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9/24/20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76694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9/24/20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82328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9/24/20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1320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8100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838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9/24/20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107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2051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9/24/20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38827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9/24/20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075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9/24/20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985389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12" r:id="rId6"/>
    <p:sldLayoutId id="2147483707" r:id="rId7"/>
    <p:sldLayoutId id="2147483708" r:id="rId8"/>
    <p:sldLayoutId id="2147483709" r:id="rId9"/>
    <p:sldLayoutId id="2147483711" r:id="rId10"/>
    <p:sldLayoutId id="2147483710" r:id="rId11"/>
  </p:sldLayoutIdLst>
  <p:hf sldNum="0" hdr="0" ftr="0" dt="0"/>
  <p:txStyles>
    <p:title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3">
            <a:extLst>
              <a:ext uri="{FF2B5EF4-FFF2-40B4-BE49-F238E27FC236}">
                <a16:creationId xmlns:a16="http://schemas.microsoft.com/office/drawing/2014/main" id="{0BC3D911-D5C0-4F47-85DB-E067CB3541A3}"/>
              </a:ext>
            </a:extLst>
          </p:cNvPr>
          <p:cNvPicPr>
            <a:picLocks noChangeAspect="1"/>
          </p:cNvPicPr>
          <p:nvPr/>
        </p:nvPicPr>
        <p:blipFill rotWithShape="1">
          <a:blip r:embed="rId2"/>
          <a:srcRect t="7377" b="786"/>
          <a:stretch/>
        </p:blipFill>
        <p:spPr>
          <a:xfrm>
            <a:off x="20" y="10"/>
            <a:ext cx="12191980" cy="6857990"/>
          </a:xfrm>
          <a:prstGeom prst="rect">
            <a:avLst/>
          </a:prstGeom>
        </p:spPr>
      </p:pic>
      <p:sp>
        <p:nvSpPr>
          <p:cNvPr id="29" name="Rectangle 28">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50612" y="457200"/>
            <a:ext cx="3703320" cy="94997"/>
          </a:xfrm>
          <a:prstGeom prst="rect">
            <a:avLst/>
          </a:prstGeom>
          <a:solidFill>
            <a:schemeClr val="tx1">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30">
            <a:extLst>
              <a:ext uri="{FF2B5EF4-FFF2-40B4-BE49-F238E27FC236}">
                <a16:creationId xmlns:a16="http://schemas.microsoft.com/office/drawing/2014/main" id="{5488635B-5F1E-450D-988C-60E58FE536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50612" y="457200"/>
            <a:ext cx="3703320" cy="94997"/>
          </a:xfrm>
          <a:prstGeom prst="rect">
            <a:avLst/>
          </a:prstGeom>
          <a:solidFill>
            <a:srgbClr val="A4A51D">
              <a:alpha val="40000"/>
            </a:srgb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51798" y="601201"/>
            <a:ext cx="3702134" cy="5791132"/>
          </a:xfrm>
          <a:prstGeom prst="rect">
            <a:avLst/>
          </a:prstGeom>
          <a:solidFill>
            <a:schemeClr val="tx1">
              <a:alpha val="50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6194F1D8-917A-408B-9C96-873AE00BF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51798" y="601201"/>
            <a:ext cx="3702134" cy="5791132"/>
          </a:xfrm>
          <a:prstGeom prst="rect">
            <a:avLst/>
          </a:prstGeom>
          <a:solidFill>
            <a:srgbClr val="A4A51D">
              <a:alpha val="40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6D8AE08-1170-4B45-BC82-B6CFC7B56775}"/>
              </a:ext>
            </a:extLst>
          </p:cNvPr>
          <p:cNvSpPr>
            <a:spLocks noGrp="1"/>
          </p:cNvSpPr>
          <p:nvPr>
            <p:ph type="ctrTitle"/>
          </p:nvPr>
        </p:nvSpPr>
        <p:spPr>
          <a:xfrm>
            <a:off x="8195733" y="1524001"/>
            <a:ext cx="3412067" cy="3478384"/>
          </a:xfrm>
        </p:spPr>
        <p:txBody>
          <a:bodyPr>
            <a:normAutofit/>
          </a:bodyPr>
          <a:lstStyle/>
          <a:p>
            <a:r>
              <a:rPr lang="en-US">
                <a:solidFill>
                  <a:srgbClr val="FFFFFF"/>
                </a:solidFill>
              </a:rPr>
              <a:t>Avoiding Plagiarism</a:t>
            </a:r>
          </a:p>
        </p:txBody>
      </p:sp>
      <p:sp>
        <p:nvSpPr>
          <p:cNvPr id="3" name="Subtitle 2">
            <a:extLst>
              <a:ext uri="{FF2B5EF4-FFF2-40B4-BE49-F238E27FC236}">
                <a16:creationId xmlns:a16="http://schemas.microsoft.com/office/drawing/2014/main" id="{A3A78E12-5DA3-B044-870A-F362B2ACC376}"/>
              </a:ext>
            </a:extLst>
          </p:cNvPr>
          <p:cNvSpPr>
            <a:spLocks noGrp="1"/>
          </p:cNvSpPr>
          <p:nvPr>
            <p:ph type="subTitle" idx="1"/>
          </p:nvPr>
        </p:nvSpPr>
        <p:spPr>
          <a:xfrm>
            <a:off x="8195733" y="5145513"/>
            <a:ext cx="3412067" cy="738820"/>
          </a:xfrm>
        </p:spPr>
        <p:txBody>
          <a:bodyPr>
            <a:normAutofit/>
          </a:bodyPr>
          <a:lstStyle/>
          <a:p>
            <a:r>
              <a:rPr lang="en-US" sz="1500">
                <a:solidFill>
                  <a:schemeClr val="bg1"/>
                </a:solidFill>
              </a:rPr>
              <a:t>How to Prevent unintentional Academic Dishonesty </a:t>
            </a:r>
          </a:p>
        </p:txBody>
      </p:sp>
    </p:spTree>
    <p:extLst>
      <p:ext uri="{BB962C8B-B14F-4D97-AF65-F5344CB8AC3E}">
        <p14:creationId xmlns:p14="http://schemas.microsoft.com/office/powerpoint/2010/main" val="2471699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5355D9F3-4DC7-AC4B-A766-900CB3F813FB}"/>
              </a:ext>
            </a:extLst>
          </p:cNvPr>
          <p:cNvSpPr>
            <a:spLocks noGrp="1"/>
          </p:cNvSpPr>
          <p:nvPr>
            <p:ph idx="1"/>
          </p:nvPr>
        </p:nvSpPr>
        <p:spPr>
          <a:xfrm>
            <a:off x="4534935" y="1037968"/>
            <a:ext cx="6725899" cy="4820832"/>
          </a:xfrm>
        </p:spPr>
        <p:txBody>
          <a:bodyPr>
            <a:normAutofit/>
          </a:bodyPr>
          <a:lstStyle/>
          <a:p>
            <a:pPr marL="0" indent="0">
              <a:buNone/>
            </a:pPr>
            <a:r>
              <a:rPr lang="en-US" sz="2000" dirty="0"/>
              <a:t>Remember that even when you are writing a research paper, anything you do not put  inside quotes you are claiming as your own words, and anything not cited you are claiming as your own information or ideas. It is okay to discuss common knowledge, or something you expect most people are already familiar with, without using citations, but it is not okay to use someone else’s words to do this without giving credit for those words. Also, if you have too much common knowledge in a research paper, what’s the purpose of your research? Cite everything and find your own voice. If you can do that, you will be okay. </a:t>
            </a:r>
          </a:p>
        </p:txBody>
      </p:sp>
      <p:sp>
        <p:nvSpPr>
          <p:cNvPr id="2" name="TextBox 1">
            <a:extLst>
              <a:ext uri="{FF2B5EF4-FFF2-40B4-BE49-F238E27FC236}">
                <a16:creationId xmlns:a16="http://schemas.microsoft.com/office/drawing/2014/main" id="{3E9D4C8A-2E1E-2A4C-8E3A-D6880DC41620}"/>
              </a:ext>
            </a:extLst>
          </p:cNvPr>
          <p:cNvSpPr txBox="1"/>
          <p:nvPr/>
        </p:nvSpPr>
        <p:spPr>
          <a:xfrm>
            <a:off x="761748" y="2826327"/>
            <a:ext cx="3072892" cy="830997"/>
          </a:xfrm>
          <a:prstGeom prst="rect">
            <a:avLst/>
          </a:prstGeom>
          <a:noFill/>
        </p:spPr>
        <p:txBody>
          <a:bodyPr wrap="none" rtlCol="0">
            <a:spAutoFit/>
          </a:bodyPr>
          <a:lstStyle/>
          <a:p>
            <a:pPr marL="285750" indent="-285750">
              <a:buFont typeface="Wingdings" pitchFamily="2" charset="2"/>
              <a:buChar char="ü"/>
            </a:pPr>
            <a:r>
              <a:rPr lang="en-US" sz="2400" dirty="0">
                <a:solidFill>
                  <a:schemeClr val="bg1"/>
                </a:solidFill>
              </a:rPr>
              <a:t>Cite everything</a:t>
            </a:r>
          </a:p>
          <a:p>
            <a:pPr marL="285750" indent="-285750">
              <a:buFont typeface="Wingdings" pitchFamily="2" charset="2"/>
              <a:buChar char="ü"/>
            </a:pPr>
            <a:r>
              <a:rPr lang="en-US" sz="2400" dirty="0">
                <a:solidFill>
                  <a:schemeClr val="bg1"/>
                </a:solidFill>
              </a:rPr>
              <a:t>Find your own voice</a:t>
            </a:r>
          </a:p>
        </p:txBody>
      </p:sp>
    </p:spTree>
    <p:extLst>
      <p:ext uri="{BB962C8B-B14F-4D97-AF65-F5344CB8AC3E}">
        <p14:creationId xmlns:p14="http://schemas.microsoft.com/office/powerpoint/2010/main" val="3315644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3B05A4-157F-403C-939A-ED1B6A0A02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89A653-C855-2D42-A038-7F97F9F15A64}"/>
              </a:ext>
            </a:extLst>
          </p:cNvPr>
          <p:cNvSpPr>
            <a:spLocks noGrp="1"/>
          </p:cNvSpPr>
          <p:nvPr>
            <p:ph type="title"/>
          </p:nvPr>
        </p:nvSpPr>
        <p:spPr>
          <a:xfrm>
            <a:off x="581192" y="1507414"/>
            <a:ext cx="5120255" cy="3903332"/>
          </a:xfrm>
        </p:spPr>
        <p:txBody>
          <a:bodyPr anchor="t">
            <a:normAutofit/>
          </a:bodyPr>
          <a:lstStyle/>
          <a:p>
            <a:r>
              <a:rPr lang="en-US" sz="4000" dirty="0">
                <a:solidFill>
                  <a:schemeClr val="tx1">
                    <a:lumMod val="85000"/>
                    <a:lumOff val="15000"/>
                  </a:schemeClr>
                </a:solidFill>
              </a:rPr>
              <a:t>What is Plagiarism?</a:t>
            </a:r>
          </a:p>
        </p:txBody>
      </p:sp>
      <p:sp>
        <p:nvSpPr>
          <p:cNvPr id="10" name="Rectangle 9">
            <a:extLst>
              <a:ext uri="{FF2B5EF4-FFF2-40B4-BE49-F238E27FC236}">
                <a16:creationId xmlns:a16="http://schemas.microsoft.com/office/drawing/2014/main" id="{E8CCE107-A70B-4916-9A0B-751C70B9B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9A925BC7-7CC5-4A0C-9B3D-8829EBF28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4244340" y="3329711"/>
            <a:ext cx="3703320" cy="5872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8AAF83C-DCA5-CD4B-81E5-7F3E407AD65B}"/>
              </a:ext>
            </a:extLst>
          </p:cNvPr>
          <p:cNvSpPr>
            <a:spLocks noGrp="1"/>
          </p:cNvSpPr>
          <p:nvPr>
            <p:ph idx="1"/>
          </p:nvPr>
        </p:nvSpPr>
        <p:spPr>
          <a:xfrm>
            <a:off x="6441743" y="1507415"/>
            <a:ext cx="4819091" cy="3903331"/>
          </a:xfrm>
          <a:ln w="57150">
            <a:noFill/>
          </a:ln>
        </p:spPr>
        <p:txBody>
          <a:bodyPr anchor="t">
            <a:normAutofit/>
          </a:bodyPr>
          <a:lstStyle/>
          <a:p>
            <a:pPr marL="0" indent="0">
              <a:buNone/>
            </a:pPr>
            <a:r>
              <a:rPr lang="en-US" sz="2000" dirty="0"/>
              <a:t>To plagiarize is to present someone else’s words, ideas, or art as your own. Plagiarism can be intentional or unintentional, but either way it can have a devastating impact on your grades. Plagiarism is academic dishonesty, and the penalty is usually anything from failure on the assignment to failure in the class to dismissal from school. </a:t>
            </a:r>
          </a:p>
        </p:txBody>
      </p:sp>
      <p:sp>
        <p:nvSpPr>
          <p:cNvPr id="14" name="Rectangle 13">
            <a:extLst>
              <a:ext uri="{FF2B5EF4-FFF2-40B4-BE49-F238E27FC236}">
                <a16:creationId xmlns:a16="http://schemas.microsoft.com/office/drawing/2014/main" id="{6E67D916-28C7-4965-BA3C-287FB85797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7593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81EDDD-57C3-744E-B1EF-2AFEC9936A2A}"/>
              </a:ext>
            </a:extLst>
          </p:cNvPr>
          <p:cNvSpPr>
            <a:spLocks noGrp="1"/>
          </p:cNvSpPr>
          <p:nvPr>
            <p:ph type="title"/>
          </p:nvPr>
        </p:nvSpPr>
        <p:spPr>
          <a:xfrm>
            <a:off x="581192" y="1124999"/>
            <a:ext cx="4076149" cy="4608003"/>
          </a:xfrm>
        </p:spPr>
        <p:txBody>
          <a:bodyPr anchor="ctr">
            <a:normAutofit/>
          </a:bodyPr>
          <a:lstStyle/>
          <a:p>
            <a:r>
              <a:rPr lang="en-US" sz="4000" dirty="0">
                <a:solidFill>
                  <a:schemeClr val="accent1"/>
                </a:solidFill>
              </a:rPr>
              <a:t>How Much Plagiarism is too much?</a:t>
            </a: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BD4B3D61-D411-E944-82BB-868E3E94831B}"/>
              </a:ext>
            </a:extLst>
          </p:cNvPr>
          <p:cNvSpPr>
            <a:spLocks noGrp="1"/>
          </p:cNvSpPr>
          <p:nvPr>
            <p:ph idx="1"/>
          </p:nvPr>
        </p:nvSpPr>
        <p:spPr>
          <a:xfrm>
            <a:off x="5117586" y="1124998"/>
            <a:ext cx="6143248" cy="4608003"/>
          </a:xfrm>
        </p:spPr>
        <p:txBody>
          <a:bodyPr>
            <a:normAutofit/>
          </a:bodyPr>
          <a:lstStyle/>
          <a:p>
            <a:pPr marL="0" indent="0">
              <a:buNone/>
            </a:pPr>
            <a:r>
              <a:rPr lang="en-US" sz="2000" dirty="0"/>
              <a:t>No amount of plagiarism is acceptable. Even small phrases copied inappropriately from sources can be considered academic dishonesty. </a:t>
            </a:r>
          </a:p>
        </p:txBody>
      </p:sp>
    </p:spTree>
    <p:extLst>
      <p:ext uri="{BB962C8B-B14F-4D97-AF65-F5344CB8AC3E}">
        <p14:creationId xmlns:p14="http://schemas.microsoft.com/office/powerpoint/2010/main" val="230788886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283AEC-10D0-AF43-83C9-3209BEC8B1C7}"/>
              </a:ext>
            </a:extLst>
          </p:cNvPr>
          <p:cNvSpPr>
            <a:spLocks noGrp="1"/>
          </p:cNvSpPr>
          <p:nvPr>
            <p:ph type="title"/>
          </p:nvPr>
        </p:nvSpPr>
        <p:spPr>
          <a:xfrm>
            <a:off x="959157" y="1113764"/>
            <a:ext cx="3269749" cy="4624327"/>
          </a:xfrm>
        </p:spPr>
        <p:txBody>
          <a:bodyPr anchor="ctr">
            <a:normAutofit/>
          </a:bodyPr>
          <a:lstStyle/>
          <a:p>
            <a:r>
              <a:rPr lang="en-US">
                <a:solidFill>
                  <a:srgbClr val="FFFFFF"/>
                </a:solidFill>
              </a:rPr>
              <a:t>Is everything marked by Turnitin Plagiarism?</a:t>
            </a:r>
          </a:p>
        </p:txBody>
      </p:sp>
      <p:sp>
        <p:nvSpPr>
          <p:cNvPr id="3" name="Content Placeholder 2">
            <a:extLst>
              <a:ext uri="{FF2B5EF4-FFF2-40B4-BE49-F238E27FC236}">
                <a16:creationId xmlns:a16="http://schemas.microsoft.com/office/drawing/2014/main" id="{70FA8D5F-B145-4C40-841E-3D2CCBD35364}"/>
              </a:ext>
            </a:extLst>
          </p:cNvPr>
          <p:cNvSpPr>
            <a:spLocks noGrp="1"/>
          </p:cNvSpPr>
          <p:nvPr>
            <p:ph idx="1"/>
          </p:nvPr>
        </p:nvSpPr>
        <p:spPr>
          <a:xfrm>
            <a:off x="5155905" y="1113764"/>
            <a:ext cx="6108179" cy="4624327"/>
          </a:xfrm>
        </p:spPr>
        <p:txBody>
          <a:bodyPr anchor="ctr">
            <a:normAutofit/>
          </a:bodyPr>
          <a:lstStyle/>
          <a:p>
            <a:pPr marL="0" indent="0">
              <a:buNone/>
            </a:pPr>
            <a:r>
              <a:rPr lang="en-US" dirty="0">
                <a:solidFill>
                  <a:schemeClr val="tx1"/>
                </a:solidFill>
              </a:rPr>
              <a:t>No</a:t>
            </a:r>
            <a:r>
              <a:rPr lang="en-US" dirty="0"/>
              <a:t>. Turnitin marks matching phrases, sentences, and words that it finds online and in its databases. In research papers, you will be using sources, and Turnitin will mark the titles, citations, and quotes from those sources. Your job is to make sure nothing outside of your titles, citations, and quotes—with the exception of proper names and common phrases—matches a source. You want your own writing to be as original as possible and any information presented from sources to be used appropriately with quotation marks and citations. </a:t>
            </a:r>
          </a:p>
        </p:txBody>
      </p:sp>
    </p:spTree>
    <p:extLst>
      <p:ext uri="{BB962C8B-B14F-4D97-AF65-F5344CB8AC3E}">
        <p14:creationId xmlns:p14="http://schemas.microsoft.com/office/powerpoint/2010/main" val="1169581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33BF289-E8CF-AF46-9EB0-F3A9C5662C6A}"/>
              </a:ext>
            </a:extLst>
          </p:cNvPr>
          <p:cNvSpPr>
            <a:spLocks noGrp="1"/>
          </p:cNvSpPr>
          <p:nvPr>
            <p:ph type="title"/>
          </p:nvPr>
        </p:nvSpPr>
        <p:spPr>
          <a:xfrm>
            <a:off x="771148" y="1037967"/>
            <a:ext cx="3054091" cy="4709131"/>
          </a:xfrm>
        </p:spPr>
        <p:txBody>
          <a:bodyPr anchor="ctr">
            <a:normAutofit/>
          </a:bodyPr>
          <a:lstStyle/>
          <a:p>
            <a:r>
              <a:rPr lang="en-US">
                <a:solidFill>
                  <a:srgbClr val="FFFEFF"/>
                </a:solidFill>
              </a:rPr>
              <a:t>How Do I avoid unintentional Plagiarism?</a:t>
            </a:r>
          </a:p>
        </p:txBody>
      </p:sp>
      <p:sp>
        <p:nvSpPr>
          <p:cNvPr id="33" name="Content Placeholder 2">
            <a:extLst>
              <a:ext uri="{FF2B5EF4-FFF2-40B4-BE49-F238E27FC236}">
                <a16:creationId xmlns:a16="http://schemas.microsoft.com/office/drawing/2014/main" id="{33C21F4F-C7FC-864A-9B82-76F9AD5D5DE7}"/>
              </a:ext>
            </a:extLst>
          </p:cNvPr>
          <p:cNvSpPr>
            <a:spLocks noGrp="1"/>
          </p:cNvSpPr>
          <p:nvPr>
            <p:ph idx="1"/>
          </p:nvPr>
        </p:nvSpPr>
        <p:spPr>
          <a:xfrm>
            <a:off x="4534935" y="1037968"/>
            <a:ext cx="6725899" cy="4820832"/>
          </a:xfrm>
        </p:spPr>
        <p:txBody>
          <a:bodyPr>
            <a:normAutofit/>
          </a:bodyPr>
          <a:lstStyle/>
          <a:p>
            <a:r>
              <a:rPr lang="en-US"/>
              <a:t>Cite everything.</a:t>
            </a:r>
          </a:p>
          <a:p>
            <a:r>
              <a:rPr lang="en-US"/>
              <a:t>Put quotes around any words that are not your own even if those words only make up part of a sentence.</a:t>
            </a:r>
          </a:p>
          <a:p>
            <a:r>
              <a:rPr lang="en-US"/>
              <a:t>When paraphrasing, be sure to put the same information in entirely new words. </a:t>
            </a:r>
          </a:p>
          <a:p>
            <a:r>
              <a:rPr lang="en-US"/>
              <a:t>Use good source lead-ins to help acknowledge that the information is not your own.</a:t>
            </a:r>
          </a:p>
          <a:p>
            <a:r>
              <a:rPr lang="en-US"/>
              <a:t>Don’t overwhelm your essay with too many quotes and fail to write enough of your own words.</a:t>
            </a:r>
          </a:p>
          <a:p>
            <a:r>
              <a:rPr lang="en-US"/>
              <a:t>Check your rough drafts multiple times for possible plagiarism.</a:t>
            </a:r>
          </a:p>
          <a:p>
            <a:r>
              <a:rPr lang="en-US"/>
              <a:t>When in doubt, ask for help. </a:t>
            </a:r>
          </a:p>
        </p:txBody>
      </p:sp>
    </p:spTree>
    <p:extLst>
      <p:ext uri="{BB962C8B-B14F-4D97-AF65-F5344CB8AC3E}">
        <p14:creationId xmlns:p14="http://schemas.microsoft.com/office/powerpoint/2010/main" val="1329505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8C97474-5879-4DB5-B4F3-F0357104B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D2AF00E-D433-4047-863F-BCB69CEC3C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601200"/>
            <a:ext cx="7498616" cy="578936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697271-189F-7F48-93BF-9C2EFC58DE02}"/>
              </a:ext>
            </a:extLst>
          </p:cNvPr>
          <p:cNvSpPr>
            <a:spLocks noGrp="1"/>
          </p:cNvSpPr>
          <p:nvPr>
            <p:ph type="title"/>
          </p:nvPr>
        </p:nvSpPr>
        <p:spPr>
          <a:xfrm>
            <a:off x="4602822" y="938022"/>
            <a:ext cx="6658013" cy="1188720"/>
          </a:xfrm>
        </p:spPr>
        <p:txBody>
          <a:bodyPr>
            <a:normAutofit/>
          </a:bodyPr>
          <a:lstStyle/>
          <a:p>
            <a:r>
              <a:rPr lang="en-US" sz="2500">
                <a:solidFill>
                  <a:srgbClr val="FFFFFF"/>
                </a:solidFill>
              </a:rPr>
              <a:t>If I copy a sentence and use a citation, does that automatically mean it isn’t plagiarized?</a:t>
            </a:r>
          </a:p>
        </p:txBody>
      </p:sp>
      <p:sp>
        <p:nvSpPr>
          <p:cNvPr id="25" name="Rectangle 24">
            <a:extLst>
              <a:ext uri="{FF2B5EF4-FFF2-40B4-BE49-F238E27FC236}">
                <a16:creationId xmlns:a16="http://schemas.microsoft.com/office/drawing/2014/main" id="{0997DBEA-6DFC-457A-9850-E53505354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79446CF5-953A-4916-BFF4-F5558E5C2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477B945C-B433-4DFF-9A67-A5C9257E47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7" name="Graphic 6" descr="Quotes">
            <a:extLst>
              <a:ext uri="{FF2B5EF4-FFF2-40B4-BE49-F238E27FC236}">
                <a16:creationId xmlns:a16="http://schemas.microsoft.com/office/drawing/2014/main" id="{152215E7-66B7-4968-A75F-1D8FD9A8F9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4700" y="2049354"/>
            <a:ext cx="3053422" cy="3053422"/>
          </a:xfrm>
          <a:prstGeom prst="rect">
            <a:avLst/>
          </a:prstGeom>
        </p:spPr>
      </p:pic>
      <p:sp>
        <p:nvSpPr>
          <p:cNvPr id="3" name="Content Placeholder 2">
            <a:extLst>
              <a:ext uri="{FF2B5EF4-FFF2-40B4-BE49-F238E27FC236}">
                <a16:creationId xmlns:a16="http://schemas.microsoft.com/office/drawing/2014/main" id="{EF074128-16E7-0E4A-90B5-59674FD3ADB0}"/>
              </a:ext>
            </a:extLst>
          </p:cNvPr>
          <p:cNvSpPr>
            <a:spLocks noGrp="1"/>
          </p:cNvSpPr>
          <p:nvPr>
            <p:ph idx="1"/>
          </p:nvPr>
        </p:nvSpPr>
        <p:spPr>
          <a:xfrm>
            <a:off x="4602822" y="2340864"/>
            <a:ext cx="6658013" cy="3793237"/>
          </a:xfrm>
        </p:spPr>
        <p:txBody>
          <a:bodyPr>
            <a:normAutofit/>
          </a:bodyPr>
          <a:lstStyle/>
          <a:p>
            <a:pPr marL="0" indent="0">
              <a:buNone/>
            </a:pPr>
            <a:r>
              <a:rPr lang="en-US" sz="1800" dirty="0">
                <a:solidFill>
                  <a:srgbClr val="FFFFFF"/>
                </a:solidFill>
              </a:rPr>
              <a:t>Not necessarily. To avoid plagiarism, you need both a citation and quotes around the words that are not your own</a:t>
            </a:r>
            <a:r>
              <a:rPr lang="en-US" dirty="0">
                <a:solidFill>
                  <a:srgbClr val="FFFFFF"/>
                </a:solidFill>
              </a:rPr>
              <a:t>.</a:t>
            </a:r>
          </a:p>
        </p:txBody>
      </p:sp>
    </p:spTree>
    <p:extLst>
      <p:ext uri="{BB962C8B-B14F-4D97-AF65-F5344CB8AC3E}">
        <p14:creationId xmlns:p14="http://schemas.microsoft.com/office/powerpoint/2010/main" val="94275950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B055CAA-2668-4929-8202-DBD35A78E8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3756E5-CE86-2A47-9F22-2A31FA10E2DB}"/>
              </a:ext>
            </a:extLst>
          </p:cNvPr>
          <p:cNvSpPr>
            <a:spLocks noGrp="1"/>
          </p:cNvSpPr>
          <p:nvPr>
            <p:ph type="title"/>
          </p:nvPr>
        </p:nvSpPr>
        <p:spPr>
          <a:xfrm>
            <a:off x="4241830" y="702156"/>
            <a:ext cx="7368978" cy="1188720"/>
          </a:xfrm>
        </p:spPr>
        <p:txBody>
          <a:bodyPr>
            <a:normAutofit/>
          </a:bodyPr>
          <a:lstStyle/>
          <a:p>
            <a:r>
              <a:rPr lang="en-US" sz="2500"/>
              <a:t>How many words in a row can I use from my source without having to use quotes?</a:t>
            </a:r>
          </a:p>
        </p:txBody>
      </p:sp>
      <p:sp>
        <p:nvSpPr>
          <p:cNvPr id="12" name="Rectangle 11">
            <a:extLst>
              <a:ext uri="{FF2B5EF4-FFF2-40B4-BE49-F238E27FC236}">
                <a16:creationId xmlns:a16="http://schemas.microsoft.com/office/drawing/2014/main" id="{38F88ED4-721F-4A25-9A68-66C57B1F8D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3A5A85F2-11BA-4322-9355-08C0DEC78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1A88A0CA-0BDB-4A19-A648-638BE196B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7" name="Gráfico 5" descr="Question mark">
            <a:extLst>
              <a:ext uri="{FF2B5EF4-FFF2-40B4-BE49-F238E27FC236}">
                <a16:creationId xmlns:a16="http://schemas.microsoft.com/office/drawing/2014/main" id="{70F1F402-84CB-4A22-A3D7-F1CC537073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1192" y="1862594"/>
            <a:ext cx="3194595" cy="3194595"/>
          </a:xfrm>
          <a:prstGeom prst="rect">
            <a:avLst/>
          </a:prstGeom>
        </p:spPr>
      </p:pic>
      <p:sp>
        <p:nvSpPr>
          <p:cNvPr id="24" name="Content Placeholder 2">
            <a:extLst>
              <a:ext uri="{FF2B5EF4-FFF2-40B4-BE49-F238E27FC236}">
                <a16:creationId xmlns:a16="http://schemas.microsoft.com/office/drawing/2014/main" id="{A5BACBA8-6C5C-5E4C-B878-53D6A13A2BB5}"/>
              </a:ext>
            </a:extLst>
          </p:cNvPr>
          <p:cNvSpPr>
            <a:spLocks noGrp="1"/>
          </p:cNvSpPr>
          <p:nvPr>
            <p:ph idx="1"/>
          </p:nvPr>
        </p:nvSpPr>
        <p:spPr>
          <a:xfrm>
            <a:off x="4241829" y="2340864"/>
            <a:ext cx="7019005" cy="3634486"/>
          </a:xfrm>
        </p:spPr>
        <p:txBody>
          <a:bodyPr>
            <a:normAutofit/>
          </a:bodyPr>
          <a:lstStyle/>
          <a:p>
            <a:pPr marL="0" indent="0">
              <a:buNone/>
            </a:pPr>
            <a:r>
              <a:rPr lang="en-US" dirty="0"/>
              <a:t>Generally, the answer to this is three, but that isn’t necessarily always the answer. </a:t>
            </a:r>
          </a:p>
          <a:p>
            <a:r>
              <a:rPr lang="en-US" dirty="0"/>
              <a:t>Don’t use more than three words in a row from your source when paraphrasing without putting those words in quotes. </a:t>
            </a:r>
          </a:p>
          <a:p>
            <a:r>
              <a:rPr lang="en-US" dirty="0"/>
              <a:t>Don’t use a unique phrase no matter how short it is without putting it in quotes.</a:t>
            </a:r>
          </a:p>
          <a:p>
            <a:r>
              <a:rPr lang="en-US" dirty="0"/>
              <a:t>Don’t use back-to-back small phrases with a few reworded phrases in between. That’s an indication that you are not really putting the information in your own words. </a:t>
            </a:r>
          </a:p>
        </p:txBody>
      </p:sp>
    </p:spTree>
    <p:extLst>
      <p:ext uri="{BB962C8B-B14F-4D97-AF65-F5344CB8AC3E}">
        <p14:creationId xmlns:p14="http://schemas.microsoft.com/office/powerpoint/2010/main" val="856378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3B05A4-157F-403C-939A-ED1B6A0A02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520441-5DEB-994B-A9E2-5E00BC4B97B0}"/>
              </a:ext>
            </a:extLst>
          </p:cNvPr>
          <p:cNvSpPr>
            <a:spLocks noGrp="1"/>
          </p:cNvSpPr>
          <p:nvPr>
            <p:ph type="title"/>
          </p:nvPr>
        </p:nvSpPr>
        <p:spPr>
          <a:xfrm>
            <a:off x="581192" y="1507414"/>
            <a:ext cx="5120255" cy="3903332"/>
          </a:xfrm>
        </p:spPr>
        <p:txBody>
          <a:bodyPr anchor="t">
            <a:normAutofit/>
          </a:bodyPr>
          <a:lstStyle/>
          <a:p>
            <a:r>
              <a:rPr lang="en-US" sz="4000">
                <a:solidFill>
                  <a:schemeClr val="tx1">
                    <a:lumMod val="85000"/>
                    <a:lumOff val="15000"/>
                  </a:schemeClr>
                </a:solidFill>
              </a:rPr>
              <a:t>How Do I Paraphrase Without Plagiarizing?</a:t>
            </a:r>
          </a:p>
        </p:txBody>
      </p:sp>
      <p:sp>
        <p:nvSpPr>
          <p:cNvPr id="10" name="Rectangle 9">
            <a:extLst>
              <a:ext uri="{FF2B5EF4-FFF2-40B4-BE49-F238E27FC236}">
                <a16:creationId xmlns:a16="http://schemas.microsoft.com/office/drawing/2014/main" id="{E8CCE107-A70B-4916-9A0B-751C70B9B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9A925BC7-7CC5-4A0C-9B3D-8829EBF28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4244340" y="3329711"/>
            <a:ext cx="3703320" cy="5872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85A5418-5E92-1340-9397-1CFB12954668}"/>
              </a:ext>
            </a:extLst>
          </p:cNvPr>
          <p:cNvSpPr>
            <a:spLocks noGrp="1"/>
          </p:cNvSpPr>
          <p:nvPr>
            <p:ph idx="1"/>
          </p:nvPr>
        </p:nvSpPr>
        <p:spPr>
          <a:xfrm>
            <a:off x="6441743" y="1507415"/>
            <a:ext cx="4819091" cy="3903331"/>
          </a:xfrm>
          <a:ln w="57150">
            <a:noFill/>
          </a:ln>
        </p:spPr>
        <p:txBody>
          <a:bodyPr anchor="t">
            <a:normAutofit/>
          </a:bodyPr>
          <a:lstStyle/>
          <a:p>
            <a:pPr marL="0" indent="0">
              <a:lnSpc>
                <a:spcPct val="110000"/>
              </a:lnSpc>
              <a:buNone/>
            </a:pPr>
            <a:r>
              <a:rPr lang="en-US" sz="1900" dirty="0"/>
              <a:t>The best way to paraphrase is to read what your source says, try to understand what it means, and then put aside the original sentence to formulate your own explanation for the same concept. If you are looking at the sentence when you try to paraphrase, you might end up just rewording a little bit while keeping the structure of the sentence too close to the original. A good paraphrase sticks to the meaning, but it uses a whole new sentence structure and a whole new set of words. </a:t>
            </a:r>
          </a:p>
        </p:txBody>
      </p:sp>
      <p:sp>
        <p:nvSpPr>
          <p:cNvPr id="14" name="Rectangle 13">
            <a:extLst>
              <a:ext uri="{FF2B5EF4-FFF2-40B4-BE49-F238E27FC236}">
                <a16:creationId xmlns:a16="http://schemas.microsoft.com/office/drawing/2014/main" id="{6E67D916-28C7-4965-BA3C-287FB85797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rgbClr val="969FA7">
              <a:alpha val="70000"/>
            </a:srgb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39442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995A76-14C6-0141-8E7D-4F4C9C8AE4CF}"/>
              </a:ext>
            </a:extLst>
          </p:cNvPr>
          <p:cNvSpPr>
            <a:spLocks noGrp="1"/>
          </p:cNvSpPr>
          <p:nvPr>
            <p:ph type="title"/>
          </p:nvPr>
        </p:nvSpPr>
        <p:spPr>
          <a:xfrm>
            <a:off x="746228" y="1037967"/>
            <a:ext cx="3054091" cy="4709131"/>
          </a:xfrm>
        </p:spPr>
        <p:txBody>
          <a:bodyPr anchor="ctr">
            <a:normAutofit/>
          </a:bodyPr>
          <a:lstStyle/>
          <a:p>
            <a:r>
              <a:rPr lang="en-US" sz="2300"/>
              <a:t>What are Some Common Ways Students Tend to Plagiarize Unintentionally?</a:t>
            </a:r>
          </a:p>
        </p:txBody>
      </p:sp>
      <p:sp>
        <p:nvSpPr>
          <p:cNvPr id="28" name="Rectangle 27">
            <a:extLst>
              <a:ext uri="{FF2B5EF4-FFF2-40B4-BE49-F238E27FC236}">
                <a16:creationId xmlns:a16="http://schemas.microsoft.com/office/drawing/2014/main" id="{2987D6F4-EC95-4EF1-A8AD-4B70386CE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F5F792DF-9D0A-4DB6-9A9E-7312F5A7E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74980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21" name="Content Placeholder 2">
            <a:extLst>
              <a:ext uri="{FF2B5EF4-FFF2-40B4-BE49-F238E27FC236}">
                <a16:creationId xmlns:a16="http://schemas.microsoft.com/office/drawing/2014/main" id="{2FDA45C6-335B-4030-8D11-310D21D351CF}"/>
              </a:ext>
            </a:extLst>
          </p:cNvPr>
          <p:cNvGraphicFramePr>
            <a:graphicFrameLocks noGrp="1"/>
          </p:cNvGraphicFramePr>
          <p:nvPr>
            <p:ph idx="1"/>
            <p:extLst>
              <p:ext uri="{D42A27DB-BD31-4B8C-83A1-F6EECF244321}">
                <p14:modId xmlns:p14="http://schemas.microsoft.com/office/powerpoint/2010/main" val="1445861928"/>
              </p:ext>
            </p:extLst>
          </p:nvPr>
        </p:nvGraphicFramePr>
        <p:xfrm>
          <a:off x="4598438" y="1207783"/>
          <a:ext cx="7012370"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5925685"/>
      </p:ext>
    </p:extLst>
  </p:cSld>
  <p:clrMapOvr>
    <a:masterClrMapping/>
  </p:clrMapOvr>
</p:sld>
</file>

<file path=ppt/theme/theme1.xml><?xml version="1.0" encoding="utf-8"?>
<a:theme xmlns:a="http://schemas.openxmlformats.org/drawingml/2006/main" name="DividendVTI">
  <a:themeElements>
    <a:clrScheme name="AnalogousFromDarkSeedLeftStep">
      <a:dk1>
        <a:srgbClr val="000000"/>
      </a:dk1>
      <a:lt1>
        <a:srgbClr val="FFFFFF"/>
      </a:lt1>
      <a:dk2>
        <a:srgbClr val="41242F"/>
      </a:dk2>
      <a:lt2>
        <a:srgbClr val="E2E2E8"/>
      </a:lt2>
      <a:accent1>
        <a:srgbClr val="A4A51D"/>
      </a:accent1>
      <a:accent2>
        <a:srgbClr val="D58717"/>
      </a:accent2>
      <a:accent3>
        <a:srgbClr val="E74A29"/>
      </a:accent3>
      <a:accent4>
        <a:srgbClr val="D51745"/>
      </a:accent4>
      <a:accent5>
        <a:srgbClr val="E729A6"/>
      </a:accent5>
      <a:accent6>
        <a:srgbClr val="C617D5"/>
      </a:accent6>
      <a:hlink>
        <a:srgbClr val="C24A86"/>
      </a:hlink>
      <a:folHlink>
        <a:srgbClr val="7F7F7F"/>
      </a:folHlink>
    </a:clrScheme>
    <a:fontScheme name="Dividend">
      <a:maj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4</TotalTime>
  <Words>777</Words>
  <Application>Microsoft Macintosh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 Nova Light</vt:lpstr>
      <vt:lpstr>Wingdings</vt:lpstr>
      <vt:lpstr>Wingdings 2</vt:lpstr>
      <vt:lpstr>DividendVTI</vt:lpstr>
      <vt:lpstr>Avoiding Plagiarism</vt:lpstr>
      <vt:lpstr>What is Plagiarism?</vt:lpstr>
      <vt:lpstr>How Much Plagiarism is too much?</vt:lpstr>
      <vt:lpstr>Is everything marked by Turnitin Plagiarism?</vt:lpstr>
      <vt:lpstr>How Do I avoid unintentional Plagiarism?</vt:lpstr>
      <vt:lpstr>If I copy a sentence and use a citation, does that automatically mean it isn’t plagiarized?</vt:lpstr>
      <vt:lpstr>How many words in a row can I use from my source without having to use quotes?</vt:lpstr>
      <vt:lpstr>How Do I Paraphrase Without Plagiarizing?</vt:lpstr>
      <vt:lpstr>What are Some Common Ways Students Tend to Plagiarize Unintentionally?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Plagiarism</dc:title>
  <dc:creator>Microsoft Office User</dc:creator>
  <cp:lastModifiedBy>Microsoft Office User</cp:lastModifiedBy>
  <cp:revision>2</cp:revision>
  <dcterms:created xsi:type="dcterms:W3CDTF">2020-09-20T01:37:45Z</dcterms:created>
  <dcterms:modified xsi:type="dcterms:W3CDTF">2020-09-24T12:48:08Z</dcterms:modified>
</cp:coreProperties>
</file>